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9284"/>
  </p:normalViewPr>
  <p:slideViewPr>
    <p:cSldViewPr snapToGrid="0" snapToObjects="1">
      <p:cViewPr varScale="1">
        <p:scale>
          <a:sx n="97" d="100"/>
          <a:sy n="97" d="100"/>
        </p:scale>
        <p:origin x="11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88AD5-8F78-EC48-BFE6-4B7DB83A080F}" type="datetimeFigureOut">
              <a:rPr lang="en-US" smtClean="0"/>
              <a:t>10/9/19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97D41-AEFB-D042-AE8A-0B8682B31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5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Oklahoma---Philippines—Oklahoma—Sacramento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97D41-AEFB-D042-AE8A-0B8682B31E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68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looking for jobs consider:</a:t>
            </a:r>
          </a:p>
          <a:p>
            <a:endParaRPr lang="en-US" dirty="0"/>
          </a:p>
          <a:p>
            <a:r>
              <a:rPr lang="en-US" dirty="0"/>
              <a:t>	will I gain new knowledge and skills?</a:t>
            </a:r>
          </a:p>
          <a:p>
            <a:r>
              <a:rPr lang="en-US" dirty="0"/>
              <a:t>	is this a place where I can be successful?</a:t>
            </a:r>
          </a:p>
          <a:p>
            <a:r>
              <a:rPr lang="en-US" dirty="0"/>
              <a:t>		-are necessary resources available?</a:t>
            </a:r>
          </a:p>
          <a:p>
            <a:r>
              <a:rPr lang="en-US" dirty="0"/>
              <a:t>		-is institution invested in my success?</a:t>
            </a:r>
          </a:p>
          <a:p>
            <a:r>
              <a:rPr lang="en-US" dirty="0"/>
              <a:t>		-who are/will be my colleagues?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97D41-AEFB-D042-AE8A-0B8682B31E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76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Global health education will meet needs of students who wish to serve their communities locally as well as students who are interested in working internationally.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97D41-AEFB-D042-AE8A-0B8682B31E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00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97D41-AEFB-D042-AE8A-0B8682B31E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53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97D41-AEFB-D042-AE8A-0B8682B31E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73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97D41-AEFB-D042-AE8A-0B8682B31E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94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97D41-AEFB-D042-AE8A-0B8682B31E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37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97D41-AEFB-D042-AE8A-0B8682B31E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74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Frequently, journals ask for a list of potential reviewers (outside of your institution and free from conflicts—i.e., no collaborators)</a:t>
            </a:r>
          </a:p>
          <a:p>
            <a:r>
              <a:rPr lang="en-US" dirty="0"/>
              <a:t>They may also give you the option to exclude certain people (competitors) as reviewers, but they are under no obligation to honor your wishes.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97D41-AEFB-D042-AE8A-0B8682B31E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2B160-B074-5A4B-98C2-7B93FA217C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3562A-9C5E-0647-BFC6-08EFC1CA2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F4B1C-06B4-C940-A701-053C7BCCD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90A2-676B-8E4A-8CBE-44D74FCE7B45}" type="datetimeFigureOut">
              <a:rPr lang="en-US" smtClean="0"/>
              <a:t>10/9/19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CF759-41FC-DE4F-8EB6-B1EEC3BD3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36ED1-BE24-6E41-BE52-DFE8AF51A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7D46-3D45-314A-A8B3-59A59350C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5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6A849-1570-C24F-84B3-71A0D10DA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F24B22-C723-244E-AE05-5A3E5A8F2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98C01-A847-0442-9AEB-A870B8460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90A2-676B-8E4A-8CBE-44D74FCE7B45}" type="datetimeFigureOut">
              <a:rPr lang="en-US" smtClean="0"/>
              <a:t>10/9/19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E2BAE-0C63-1A43-9B23-530FBD37A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FBCC1-6BB4-834B-9A62-16D39BEE8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7D46-3D45-314A-A8B3-59A59350C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26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1EF838-A564-2F42-A96B-95CACE66D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E47B1B-6C67-D841-8EA8-90C6F853F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0DE01-D788-5243-960C-39A0E3364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90A2-676B-8E4A-8CBE-44D74FCE7B45}" type="datetimeFigureOut">
              <a:rPr lang="en-US" smtClean="0"/>
              <a:t>10/9/19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37EF8-29B5-794A-8DDB-AF5C3811D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1D02B-981D-4F4F-A457-44FE306B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7D46-3D45-314A-A8B3-59A59350C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6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30D62-2DF6-3443-AB9E-E12E4270F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07C18-148D-2143-9B95-D37B35515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D36C1-64FA-0F4E-A90D-F5B96884C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90A2-676B-8E4A-8CBE-44D74FCE7B45}" type="datetimeFigureOut">
              <a:rPr lang="en-US" smtClean="0"/>
              <a:t>10/9/19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8B017-7E5C-5640-8C8B-014408E2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E0797-2CA7-2443-AAEC-EAE0D946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7D46-3D45-314A-A8B3-59A59350C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59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3ABFB-5A49-5F49-AC65-58532E4C9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569DA-4DBF-1545-9CF4-7D7DB6C3D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00DD9-12FB-3C49-9509-AA609B555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90A2-676B-8E4A-8CBE-44D74FCE7B45}" type="datetimeFigureOut">
              <a:rPr lang="en-US" smtClean="0"/>
              <a:t>10/9/19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E5C92-19A9-694F-90B5-4872BB8AD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5B1FA-DBF7-D949-B207-88530C280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7D46-3D45-314A-A8B3-59A59350C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8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B571-E408-2649-9AE9-6249FCC06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0D3F7-9C5E-E04A-8C69-87BFA0F021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5C533-2C08-A44C-B4AE-B73B02730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FD602-71C1-6847-A7EB-4CFE1C050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90A2-676B-8E4A-8CBE-44D74FCE7B45}" type="datetimeFigureOut">
              <a:rPr lang="en-US" smtClean="0"/>
              <a:t>10/9/19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B4A25-0EF2-B84D-B8C6-3B921981A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5874DC-D367-1547-AC9C-27F61D7CD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7D46-3D45-314A-A8B3-59A59350C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76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A1747-A0B2-6A49-B54A-2704A305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08419-51D2-E940-A222-A04C8AB2A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8F064A-9B07-3449-9032-A919FEB33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044407-ECB4-7C4F-8CD3-D5FFB02A07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364A81-2F2B-C645-B4A9-4F99CC93FE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CDCB80-D47E-0D40-8A0D-A3C1EB213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90A2-676B-8E4A-8CBE-44D74FCE7B45}" type="datetimeFigureOut">
              <a:rPr lang="en-US" smtClean="0"/>
              <a:t>10/9/19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5D7A33-2D6A-6347-9099-6036AA7F2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B12F6-71F8-0646-8551-96DC90835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7D46-3D45-314A-A8B3-59A59350C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24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EE9C8-96C2-DC40-B22F-3E740858B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336448-8BF9-E040-B113-A51464114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90A2-676B-8E4A-8CBE-44D74FCE7B45}" type="datetimeFigureOut">
              <a:rPr lang="en-US" smtClean="0"/>
              <a:t>10/9/19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7C2620-56DA-CB42-8DE5-01A98788F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23A48-B7A6-B74D-AE27-275B6DA2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7D46-3D45-314A-A8B3-59A59350C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2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407F5C-EAA2-0F4A-B63E-E3203CDE0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90A2-676B-8E4A-8CBE-44D74FCE7B45}" type="datetimeFigureOut">
              <a:rPr lang="en-US" smtClean="0"/>
              <a:t>10/9/19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6A1012-81DF-AF43-8308-534A030D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A1D3C-8091-C546-9427-CC3D32CDB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7D46-3D45-314A-A8B3-59A59350C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80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FFA12-F52A-D448-8DBB-391298237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1E84E-B7DF-4A46-B7FD-DDD678C7C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24A5F2-207B-904E-A249-7175F7606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49C66-1D45-D54B-A2B8-3B3ABEFE8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90A2-676B-8E4A-8CBE-44D74FCE7B45}" type="datetimeFigureOut">
              <a:rPr lang="en-US" smtClean="0"/>
              <a:t>10/9/19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165E9B-6F64-1546-B0EC-2F4213091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7B97C-2DDC-794F-B02C-30775891C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7D46-3D45-314A-A8B3-59A59350C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0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46D3B-F23B-7A4F-AEB4-8D434A2B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B2002D-96FA-EC49-AC18-D33E73F35F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DECCCD-AEEA-B544-908D-91742E9E8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AC41E-0141-4E44-B867-E75895A15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90A2-676B-8E4A-8CBE-44D74FCE7B45}" type="datetimeFigureOut">
              <a:rPr lang="en-US" smtClean="0"/>
              <a:t>10/9/19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852EC-93B9-C54D-A5B0-8668237BF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34153A-8118-E442-A336-8776F314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7D46-3D45-314A-A8B3-59A59350C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4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786BC7-D1E1-804A-99E3-C84F634EB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9BE9D-08D7-4A46-817A-FB0655376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FA73B-D278-A443-A651-958307E277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490A2-676B-8E4A-8CBE-44D74FCE7B45}" type="datetimeFigureOut">
              <a:rPr lang="en-US" smtClean="0"/>
              <a:t>10/9/19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66B39-C8A1-E34F-877E-B60BFC594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6C718-224E-7A48-A7BF-DA465DF5FB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D7D46-3D45-314A-A8B3-59A59350C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4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EFC60A-97C0-0A42-861E-8E3713AED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6" y="852286"/>
            <a:ext cx="11988255" cy="59538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286044-A6D3-3E48-B2BC-A31072F2F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7252" y="-203947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dirty="0"/>
              <a:t>Grant Hartzog, Ph.D.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A8EF22-478D-3F4E-92A1-CA255E413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7608" y="1555536"/>
            <a:ext cx="9144000" cy="1655762"/>
          </a:xfrm>
        </p:spPr>
        <p:txBody>
          <a:bodyPr/>
          <a:lstStyle/>
          <a:p>
            <a:r>
              <a:rPr lang="en-US" dirty="0"/>
              <a:t>Professor of Molecular, Cell and Developmental Biology</a:t>
            </a:r>
          </a:p>
          <a:p>
            <a:r>
              <a:rPr lang="en-US" dirty="0"/>
              <a:t>University of California, Santa Cruz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3BABFB-3D90-8C43-9F9A-0225C780D234}"/>
              </a:ext>
            </a:extLst>
          </p:cNvPr>
          <p:cNvSpPr txBox="1"/>
          <p:nvPr/>
        </p:nvSpPr>
        <p:spPr>
          <a:xfrm>
            <a:off x="2983947" y="49750"/>
            <a:ext cx="66706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Peer Review and Publication</a:t>
            </a:r>
          </a:p>
        </p:txBody>
      </p:sp>
    </p:spTree>
    <p:extLst>
      <p:ext uri="{BB962C8B-B14F-4D97-AF65-F5344CB8AC3E}">
        <p14:creationId xmlns:p14="http://schemas.microsoft.com/office/powerpoint/2010/main" val="2676494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FA347-826A-094C-A33D-3CE71A65C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Peer Review and Publication: 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AF374-2F44-2540-8E24-0B14BF41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9429"/>
            <a:ext cx="10515600" cy="135969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189E53-E174-EE42-A492-E89B85E81EBF}"/>
              </a:ext>
            </a:extLst>
          </p:cNvPr>
          <p:cNvSpPr txBox="1"/>
          <p:nvPr/>
        </p:nvSpPr>
        <p:spPr>
          <a:xfrm>
            <a:off x="1171575" y="1543010"/>
            <a:ext cx="7931017" cy="4852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Pick an appropriate journal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Read the journal’s instructions to authors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Write a clear cover letter</a:t>
            </a:r>
          </a:p>
          <a:p>
            <a:pPr marL="800100" lvl="1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Editor may not be an expert in your subfield</a:t>
            </a:r>
          </a:p>
          <a:p>
            <a:pPr marL="800100" lvl="1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Put your work in context</a:t>
            </a:r>
          </a:p>
          <a:p>
            <a:pPr marL="1257300" lvl="2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What important problem is addressed?</a:t>
            </a:r>
          </a:p>
          <a:p>
            <a:pPr marL="1257300" lvl="2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What is the main message of the paper?</a:t>
            </a:r>
          </a:p>
          <a:p>
            <a:pPr marL="1257300" lvl="2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Why appropriate for this journal and of interest to its readers?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Consider your potential reviewers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Read reviews carefully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Get advice from colleagues</a:t>
            </a:r>
          </a:p>
        </p:txBody>
      </p:sp>
    </p:spTree>
    <p:extLst>
      <p:ext uri="{BB962C8B-B14F-4D97-AF65-F5344CB8AC3E}">
        <p14:creationId xmlns:p14="http://schemas.microsoft.com/office/powerpoint/2010/main" val="1342538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9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3DBB6-4B7B-8144-9CAE-D89AB0F9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My Career Path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3B7AF-0C96-2C4B-953D-0DD8E5E6E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502"/>
            <a:ext cx="10515600" cy="4351338"/>
          </a:xfrm>
        </p:spPr>
        <p:txBody>
          <a:bodyPr>
            <a:noAutofit/>
          </a:bodyPr>
          <a:lstStyle/>
          <a:p>
            <a:r>
              <a:rPr lang="en-US" sz="2400" dirty="0"/>
              <a:t>BA in Biophysics</a:t>
            </a:r>
          </a:p>
          <a:p>
            <a:pPr lvl="1"/>
            <a:r>
              <a:rPr lang="en-US" sz="2000" dirty="0"/>
              <a:t>UC Berkeley, 1984</a:t>
            </a:r>
          </a:p>
          <a:p>
            <a:endParaRPr lang="en-US" sz="1800" dirty="0"/>
          </a:p>
          <a:p>
            <a:r>
              <a:rPr lang="en-US" sz="2400" dirty="0"/>
              <a:t>Medical School </a:t>
            </a:r>
            <a:r>
              <a:rPr lang="en-US" sz="2400" dirty="0">
                <a:sym typeface="Wingdings" pitchFamily="2" charset="2"/>
              </a:rPr>
              <a:t> MD/PhD program  PhD</a:t>
            </a:r>
          </a:p>
          <a:p>
            <a:pPr lvl="1"/>
            <a:r>
              <a:rPr lang="en-US" sz="2000" dirty="0">
                <a:sym typeface="Wingdings" pitchFamily="2" charset="2"/>
              </a:rPr>
              <a:t>UC San Francisco</a:t>
            </a:r>
          </a:p>
          <a:p>
            <a:pPr lvl="1"/>
            <a:r>
              <a:rPr lang="en-US" sz="2000" dirty="0">
                <a:sym typeface="Wingdings" pitchFamily="2" charset="2"/>
              </a:rPr>
              <a:t>PhD in Biochemistry and Biophysics, 1992</a:t>
            </a:r>
          </a:p>
          <a:p>
            <a:pPr lvl="2"/>
            <a:r>
              <a:rPr lang="en-US" dirty="0">
                <a:sym typeface="Wingdings" pitchFamily="2" charset="2"/>
              </a:rPr>
              <a:t>Transcriptional regulation of the beta-globin promoter</a:t>
            </a:r>
          </a:p>
          <a:p>
            <a:pPr marL="457200" lvl="1" indent="0">
              <a:buNone/>
            </a:pPr>
            <a:endParaRPr lang="en-US" sz="1800" dirty="0">
              <a:sym typeface="Wingdings" pitchFamily="2" charset="2"/>
            </a:endParaRPr>
          </a:p>
          <a:p>
            <a:r>
              <a:rPr lang="en-US" sz="2400" dirty="0">
                <a:sym typeface="Wingdings" pitchFamily="2" charset="2"/>
              </a:rPr>
              <a:t>Postdoctoral Fellowship in Genetics Department </a:t>
            </a:r>
          </a:p>
          <a:p>
            <a:pPr lvl="1"/>
            <a:r>
              <a:rPr lang="en-US" sz="2000" dirty="0">
                <a:sym typeface="Wingdings" pitchFamily="2" charset="2"/>
              </a:rPr>
              <a:t>Harvard Medical School, 1992-1998</a:t>
            </a:r>
          </a:p>
          <a:p>
            <a:pPr lvl="2"/>
            <a:r>
              <a:rPr lang="en-US" dirty="0">
                <a:sym typeface="Wingdings" pitchFamily="2" charset="2"/>
              </a:rPr>
              <a:t>Genetic analysis of chromatin and transcription in yeast</a:t>
            </a:r>
          </a:p>
          <a:p>
            <a:endParaRPr lang="en-US" sz="1800" dirty="0">
              <a:sym typeface="Wingdings" pitchFamily="2" charset="2"/>
            </a:endParaRPr>
          </a:p>
          <a:p>
            <a:r>
              <a:rPr lang="en-US" sz="2400" dirty="0">
                <a:sym typeface="Wingdings" pitchFamily="2" charset="2"/>
              </a:rPr>
              <a:t>Professor of Molecular, Cellular and Developmental Biology</a:t>
            </a:r>
          </a:p>
          <a:p>
            <a:pPr lvl="1"/>
            <a:r>
              <a:rPr lang="en-US" sz="2000" dirty="0">
                <a:sym typeface="Wingdings" pitchFamily="2" charset="2"/>
              </a:rPr>
              <a:t>UC Santa Cruz, 1998-present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99F1C4-DB4A-0143-9EF2-B8494EC35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557" y="4592548"/>
            <a:ext cx="1683544" cy="207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E94278-C9E7-744D-93C5-6162CF587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3841" y="1294543"/>
            <a:ext cx="1980554" cy="172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12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9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3DBB6-4B7B-8144-9CAE-D89AB0F9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My Career Path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3B7AF-0C96-2C4B-953D-0DD8E5E6E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502"/>
            <a:ext cx="10515600" cy="4351338"/>
          </a:xfrm>
        </p:spPr>
        <p:txBody>
          <a:bodyPr>
            <a:noAutofit/>
          </a:bodyPr>
          <a:lstStyle/>
          <a:p>
            <a:r>
              <a:rPr lang="en-US" sz="2400" dirty="0">
                <a:sym typeface="Wingdings" pitchFamily="2" charset="2"/>
              </a:rPr>
              <a:t>Professor of Molecular, Cellular and Developmental Biology</a:t>
            </a:r>
          </a:p>
          <a:p>
            <a:pPr lvl="1"/>
            <a:r>
              <a:rPr lang="en-US" sz="2000" dirty="0">
                <a:sym typeface="Wingdings" pitchFamily="2" charset="2"/>
              </a:rPr>
              <a:t>1998-2004,  Assistant Professor</a:t>
            </a:r>
          </a:p>
          <a:p>
            <a:pPr lvl="1"/>
            <a:r>
              <a:rPr lang="en-US" sz="2000" dirty="0">
                <a:sym typeface="Wingdings" pitchFamily="2" charset="2"/>
              </a:rPr>
              <a:t>2004-2009,  Associate Professor (with tenure)</a:t>
            </a:r>
          </a:p>
          <a:p>
            <a:pPr lvl="1"/>
            <a:r>
              <a:rPr lang="en-US" sz="2000" dirty="0">
                <a:sym typeface="Wingdings" pitchFamily="2" charset="2"/>
              </a:rPr>
              <a:t>2009-now,	  Professor</a:t>
            </a:r>
          </a:p>
          <a:p>
            <a:pPr lvl="1"/>
            <a:r>
              <a:rPr lang="en-US" sz="2000" dirty="0">
                <a:sym typeface="Wingdings" pitchFamily="2" charset="2"/>
              </a:rPr>
              <a:t>2018-now,   Associate Dean, Physical and Biological Sciences Division</a:t>
            </a:r>
          </a:p>
          <a:p>
            <a:pPr marL="457200" lvl="1" indent="0">
              <a:buNone/>
            </a:pPr>
            <a:endParaRPr lang="en-US" sz="2000" dirty="0">
              <a:sym typeface="Wingdings" pitchFamily="2" charset="2"/>
            </a:endParaRPr>
          </a:p>
          <a:p>
            <a:r>
              <a:rPr lang="en-US" sz="2400" dirty="0"/>
              <a:t>Research</a:t>
            </a:r>
          </a:p>
          <a:p>
            <a:pPr lvl="1"/>
            <a:r>
              <a:rPr lang="en-US" sz="2000" dirty="0"/>
              <a:t>Roles of Spt4/Spt5 in transcription elongation, chromatin maintenance and pre-mRNA processing</a:t>
            </a:r>
          </a:p>
          <a:p>
            <a:pPr lvl="1"/>
            <a:r>
              <a:rPr lang="en-US" sz="2000" dirty="0"/>
              <a:t>Defining the molecular basis of </a:t>
            </a:r>
            <a:r>
              <a:rPr lang="en-US" sz="2000" i="1" dirty="0"/>
              <a:t>Wolbachia</a:t>
            </a:r>
            <a:r>
              <a:rPr lang="en-US" sz="2000" dirty="0"/>
              <a:t>-host interactions</a:t>
            </a:r>
          </a:p>
          <a:p>
            <a:pPr lvl="1"/>
            <a:endParaRPr lang="en-US" sz="2000" dirty="0"/>
          </a:p>
          <a:p>
            <a:r>
              <a:rPr lang="en-US" sz="2400" dirty="0"/>
              <a:t>Funding</a:t>
            </a:r>
          </a:p>
          <a:p>
            <a:pPr lvl="1"/>
            <a:r>
              <a:rPr lang="en-US" sz="2000" dirty="0"/>
              <a:t>NIH and Foundations for graduate school </a:t>
            </a:r>
          </a:p>
          <a:p>
            <a:pPr lvl="1"/>
            <a:r>
              <a:rPr lang="en-US" sz="2000" dirty="0"/>
              <a:t>NIH, NSF, local cancer charity and internal university funds as an independent investigator</a:t>
            </a:r>
          </a:p>
          <a:p>
            <a:pPr lvl="1"/>
            <a:r>
              <a:rPr lang="en-US" sz="2000" dirty="0"/>
              <a:t>Administrative stipends</a:t>
            </a:r>
          </a:p>
        </p:txBody>
      </p:sp>
    </p:spTree>
    <p:extLst>
      <p:ext uri="{BB962C8B-B14F-4D97-AF65-F5344CB8AC3E}">
        <p14:creationId xmlns:p14="http://schemas.microsoft.com/office/powerpoint/2010/main" val="3422899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9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5A0DE-3BA0-434A-9F18-FDFD12DBF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Global Health?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D8237-6707-CD41-9B7D-5FECD2400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Teaching is largely centered on topics related to and students interested in healthcare</a:t>
            </a:r>
          </a:p>
          <a:p>
            <a:endParaRPr lang="en-US" dirty="0"/>
          </a:p>
          <a:p>
            <a:r>
              <a:rPr lang="en-US" dirty="0"/>
              <a:t>Recent interest in </a:t>
            </a:r>
            <a:r>
              <a:rPr lang="en-US" i="1" dirty="0"/>
              <a:t>Wolbachia</a:t>
            </a:r>
          </a:p>
          <a:p>
            <a:pPr lvl="1"/>
            <a:r>
              <a:rPr lang="en-US" i="1" dirty="0"/>
              <a:t>Gram negative </a:t>
            </a:r>
            <a:r>
              <a:rPr lang="en-US" i="1" u="sng" dirty="0"/>
              <a:t>intracellular</a:t>
            </a:r>
            <a:r>
              <a:rPr lang="en-US" i="1" dirty="0"/>
              <a:t> bacteria</a:t>
            </a:r>
          </a:p>
          <a:p>
            <a:pPr lvl="1"/>
            <a:r>
              <a:rPr lang="en-US" i="1" dirty="0"/>
              <a:t>Infect ~70% of all insect species, a number of filarial parasites of humans</a:t>
            </a:r>
          </a:p>
          <a:p>
            <a:pPr lvl="1"/>
            <a:r>
              <a:rPr lang="en-US" i="1" dirty="0"/>
              <a:t>Wolbachia is required for survival of adult filarial nematode</a:t>
            </a:r>
          </a:p>
          <a:p>
            <a:pPr lvl="1"/>
            <a:r>
              <a:rPr lang="en-US" i="1" dirty="0"/>
              <a:t>Wolbachia may reduce transmission of certain viruses by insects</a:t>
            </a:r>
          </a:p>
          <a:p>
            <a:pPr lvl="1"/>
            <a:r>
              <a:rPr lang="en-US" i="1" dirty="0"/>
              <a:t>              (e.g., dengue, yellow fever, chikunga, Zika)</a:t>
            </a:r>
          </a:p>
          <a:p>
            <a:pPr lvl="1"/>
            <a:endParaRPr lang="en-US" i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2AE462-6440-BE4A-96DB-602F7683A3D4}"/>
              </a:ext>
            </a:extLst>
          </p:cNvPr>
          <p:cNvGrpSpPr/>
          <p:nvPr/>
        </p:nvGrpSpPr>
        <p:grpSpPr>
          <a:xfrm>
            <a:off x="10126303" y="4509003"/>
            <a:ext cx="2142191" cy="2642568"/>
            <a:chOff x="496100" y="2398669"/>
            <a:chExt cx="3352800" cy="4203700"/>
          </a:xfrm>
        </p:grpSpPr>
        <p:pic>
          <p:nvPicPr>
            <p:cNvPr id="5" name="Picture 4" descr="elephantiasis.jpg">
              <a:extLst>
                <a:ext uri="{FF2B5EF4-FFF2-40B4-BE49-F238E27FC236}">
                  <a16:creationId xmlns:a16="http://schemas.microsoft.com/office/drawing/2014/main" id="{FA7B944E-5793-C648-9E8F-238E05854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100" y="2398669"/>
              <a:ext cx="3352800" cy="42037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CD5CC27-44CB-A449-B06F-36B9F18C66B5}"/>
                </a:ext>
              </a:extLst>
            </p:cNvPr>
            <p:cNvSpPr/>
            <p:nvPr/>
          </p:nvSpPr>
          <p:spPr>
            <a:xfrm>
              <a:off x="512487" y="2406218"/>
              <a:ext cx="3152912" cy="3650326"/>
            </a:xfrm>
            <a:prstGeom prst="rect">
              <a:avLst/>
            </a:prstGeom>
            <a:noFill/>
            <a:ln w="1905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B603D13-93A2-5C49-9481-BF75A5DC54B7}"/>
              </a:ext>
            </a:extLst>
          </p:cNvPr>
          <p:cNvSpPr txBox="1"/>
          <p:nvPr/>
        </p:nvSpPr>
        <p:spPr>
          <a:xfrm>
            <a:off x="8630891" y="6176963"/>
            <a:ext cx="1478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Elephentiasis</a:t>
            </a:r>
            <a:endParaRPr lang="en-US" dirty="0"/>
          </a:p>
          <a:p>
            <a:r>
              <a:rPr lang="en-US" i="1" dirty="0" err="1"/>
              <a:t>Brugia</a:t>
            </a:r>
            <a:r>
              <a:rPr lang="en-US" i="1" dirty="0"/>
              <a:t> </a:t>
            </a:r>
            <a:r>
              <a:rPr lang="en-US" i="1" dirty="0" err="1"/>
              <a:t>malayi</a:t>
            </a:r>
            <a:endParaRPr lang="en-US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FB47C3-432F-E74E-9A36-1E522683E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11" y="5390803"/>
            <a:ext cx="1828800" cy="1231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3F7044-D8A6-EA45-89DA-346449B74D3E}"/>
              </a:ext>
            </a:extLst>
          </p:cNvPr>
          <p:cNvSpPr txBox="1"/>
          <p:nvPr/>
        </p:nvSpPr>
        <p:spPr>
          <a:xfrm>
            <a:off x="1981933" y="6097450"/>
            <a:ext cx="2116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River blindness</a:t>
            </a:r>
          </a:p>
          <a:p>
            <a:r>
              <a:rPr lang="en-US" i="1" dirty="0" err="1"/>
              <a:t>Onchocerca</a:t>
            </a:r>
            <a:r>
              <a:rPr lang="en-US" i="1" dirty="0"/>
              <a:t> volvulus</a:t>
            </a:r>
          </a:p>
        </p:txBody>
      </p:sp>
    </p:spTree>
    <p:extLst>
      <p:ext uri="{BB962C8B-B14F-4D97-AF65-F5344CB8AC3E}">
        <p14:creationId xmlns:p14="http://schemas.microsoft.com/office/powerpoint/2010/main" val="3873342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FA347-826A-094C-A33D-3CE71A65C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Peer Review and Publication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AF374-2F44-2540-8E24-0B14BF41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9429"/>
            <a:ext cx="10515600" cy="135969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Goal:  Find the widest possible audience for your work</a:t>
            </a:r>
          </a:p>
          <a:p>
            <a:endParaRPr lang="en-US" dirty="0"/>
          </a:p>
          <a:p>
            <a:r>
              <a:rPr lang="en-US" dirty="0"/>
              <a:t>Process: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C75C07-25AD-5C41-BCB3-68240B7F7431}"/>
              </a:ext>
            </a:extLst>
          </p:cNvPr>
          <p:cNvSpPr txBox="1"/>
          <p:nvPr/>
        </p:nvSpPr>
        <p:spPr>
          <a:xfrm>
            <a:off x="3128962" y="1819275"/>
            <a:ext cx="2543176" cy="101566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Author submits manuscript, with cover letter, to journal</a:t>
            </a:r>
          </a:p>
        </p:txBody>
      </p:sp>
      <p:sp>
        <p:nvSpPr>
          <p:cNvPr id="30" name="Diamond 29">
            <a:extLst>
              <a:ext uri="{FF2B5EF4-FFF2-40B4-BE49-F238E27FC236}">
                <a16:creationId xmlns:a16="http://schemas.microsoft.com/office/drawing/2014/main" id="{BA02A0DC-963F-034C-89EE-CB7BC706743C}"/>
              </a:ext>
            </a:extLst>
          </p:cNvPr>
          <p:cNvSpPr/>
          <p:nvPr/>
        </p:nvSpPr>
        <p:spPr>
          <a:xfrm>
            <a:off x="3128962" y="3548064"/>
            <a:ext cx="2543176" cy="2482669"/>
          </a:xfrm>
          <a:prstGeom prst="diamond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  Editor evaluates for suitability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A0C052F-67D7-CC48-9E15-C2A16459A176}"/>
              </a:ext>
            </a:extLst>
          </p:cNvPr>
          <p:cNvCxnSpPr/>
          <p:nvPr/>
        </p:nvCxnSpPr>
        <p:spPr>
          <a:xfrm>
            <a:off x="4400550" y="2992834"/>
            <a:ext cx="0" cy="3358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2C31BD3-8413-8744-8F6E-85B4E00552B4}"/>
              </a:ext>
            </a:extLst>
          </p:cNvPr>
          <p:cNvCxnSpPr>
            <a:cxnSpLocks/>
          </p:cNvCxnSpPr>
          <p:nvPr/>
        </p:nvCxnSpPr>
        <p:spPr>
          <a:xfrm flipH="1">
            <a:off x="2238375" y="4789398"/>
            <a:ext cx="5905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2445AA5-261F-6444-AAC7-DB222064FCAE}"/>
              </a:ext>
            </a:extLst>
          </p:cNvPr>
          <p:cNvSpPr txBox="1"/>
          <p:nvPr/>
        </p:nvSpPr>
        <p:spPr>
          <a:xfrm>
            <a:off x="300035" y="4589343"/>
            <a:ext cx="1785939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No thank you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B5E53B-2F47-E143-9F9A-EE14863B63CE}"/>
              </a:ext>
            </a:extLst>
          </p:cNvPr>
          <p:cNvSpPr txBox="1"/>
          <p:nvPr/>
        </p:nvSpPr>
        <p:spPr>
          <a:xfrm>
            <a:off x="1881116" y="5038298"/>
            <a:ext cx="1482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Not suitable</a:t>
            </a:r>
          </a:p>
        </p:txBody>
      </p:sp>
      <p:sp>
        <p:nvSpPr>
          <p:cNvPr id="38" name="Diamond 37">
            <a:extLst>
              <a:ext uri="{FF2B5EF4-FFF2-40B4-BE49-F238E27FC236}">
                <a16:creationId xmlns:a16="http://schemas.microsoft.com/office/drawing/2014/main" id="{90526893-3F9E-F845-8538-173CAEE1C730}"/>
              </a:ext>
            </a:extLst>
          </p:cNvPr>
          <p:cNvSpPr/>
          <p:nvPr/>
        </p:nvSpPr>
        <p:spPr>
          <a:xfrm>
            <a:off x="6519864" y="4042936"/>
            <a:ext cx="2443162" cy="1441390"/>
          </a:xfrm>
          <a:prstGeom prst="diamond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Expert reviewers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3B7B0F3-82F6-DB4A-B7AB-B6996C962DA4}"/>
              </a:ext>
            </a:extLst>
          </p:cNvPr>
          <p:cNvCxnSpPr>
            <a:cxnSpLocks/>
          </p:cNvCxnSpPr>
          <p:nvPr/>
        </p:nvCxnSpPr>
        <p:spPr>
          <a:xfrm>
            <a:off x="5767390" y="4795291"/>
            <a:ext cx="66198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8BDD3CC-70BC-194F-A475-5BDD2CBBD384}"/>
              </a:ext>
            </a:extLst>
          </p:cNvPr>
          <p:cNvSpPr txBox="1"/>
          <p:nvPr/>
        </p:nvSpPr>
        <p:spPr>
          <a:xfrm>
            <a:off x="5588466" y="5038298"/>
            <a:ext cx="1629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Appropriate for journal</a:t>
            </a:r>
          </a:p>
        </p:txBody>
      </p:sp>
    </p:spTree>
    <p:extLst>
      <p:ext uri="{BB962C8B-B14F-4D97-AF65-F5344CB8AC3E}">
        <p14:creationId xmlns:p14="http://schemas.microsoft.com/office/powerpoint/2010/main" val="1031344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FA347-826A-094C-A33D-3CE71A65C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Peer Review and Publication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AF374-2F44-2540-8E24-0B14BF41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9429"/>
            <a:ext cx="10515600" cy="135969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Goal:  Find the widest possible audience for your work</a:t>
            </a:r>
          </a:p>
          <a:p>
            <a:endParaRPr lang="en-US" dirty="0"/>
          </a:p>
          <a:p>
            <a:r>
              <a:rPr lang="en-US" dirty="0"/>
              <a:t>Process: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0" name="Diamond 29">
            <a:extLst>
              <a:ext uri="{FF2B5EF4-FFF2-40B4-BE49-F238E27FC236}">
                <a16:creationId xmlns:a16="http://schemas.microsoft.com/office/drawing/2014/main" id="{BA02A0DC-963F-034C-89EE-CB7BC706743C}"/>
              </a:ext>
            </a:extLst>
          </p:cNvPr>
          <p:cNvSpPr/>
          <p:nvPr/>
        </p:nvSpPr>
        <p:spPr>
          <a:xfrm>
            <a:off x="3128962" y="3548064"/>
            <a:ext cx="2543176" cy="2482669"/>
          </a:xfrm>
          <a:prstGeom prst="diamond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  Editor evaluates reviews</a:t>
            </a:r>
          </a:p>
        </p:txBody>
      </p:sp>
      <p:sp>
        <p:nvSpPr>
          <p:cNvPr id="38" name="Diamond 37">
            <a:extLst>
              <a:ext uri="{FF2B5EF4-FFF2-40B4-BE49-F238E27FC236}">
                <a16:creationId xmlns:a16="http://schemas.microsoft.com/office/drawing/2014/main" id="{90526893-3F9E-F845-8538-173CAEE1C730}"/>
              </a:ext>
            </a:extLst>
          </p:cNvPr>
          <p:cNvSpPr/>
          <p:nvPr/>
        </p:nvSpPr>
        <p:spPr>
          <a:xfrm>
            <a:off x="6519864" y="4042936"/>
            <a:ext cx="2443162" cy="1441390"/>
          </a:xfrm>
          <a:prstGeom prst="diamond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Expert reviewers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3B7B0F3-82F6-DB4A-B7AB-B6996C962DA4}"/>
              </a:ext>
            </a:extLst>
          </p:cNvPr>
          <p:cNvCxnSpPr>
            <a:cxnSpLocks/>
          </p:cNvCxnSpPr>
          <p:nvPr/>
        </p:nvCxnSpPr>
        <p:spPr>
          <a:xfrm flipH="1">
            <a:off x="5786438" y="4789398"/>
            <a:ext cx="6143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F42C4B1-6A4E-4E47-8E46-EE35C5FE81B8}"/>
              </a:ext>
            </a:extLst>
          </p:cNvPr>
          <p:cNvSpPr txBox="1"/>
          <p:nvPr/>
        </p:nvSpPr>
        <p:spPr>
          <a:xfrm>
            <a:off x="5319714" y="5171299"/>
            <a:ext cx="2281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Reviews completed and returned</a:t>
            </a:r>
          </a:p>
          <a:p>
            <a:r>
              <a:rPr lang="en-US" b="1" dirty="0"/>
              <a:t>~2-4 weeks</a:t>
            </a:r>
          </a:p>
        </p:txBody>
      </p:sp>
    </p:spTree>
    <p:extLst>
      <p:ext uri="{BB962C8B-B14F-4D97-AF65-F5344CB8AC3E}">
        <p14:creationId xmlns:p14="http://schemas.microsoft.com/office/powerpoint/2010/main" val="4013362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FA347-826A-094C-A33D-3CE71A65C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Peer Review and Publication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AF374-2F44-2540-8E24-0B14BF41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9429"/>
            <a:ext cx="10515600" cy="135969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Goal:  Find the widest possible audience for your work</a:t>
            </a:r>
          </a:p>
          <a:p>
            <a:endParaRPr lang="en-US" dirty="0"/>
          </a:p>
          <a:p>
            <a:r>
              <a:rPr lang="en-US" dirty="0"/>
              <a:t>Process: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0" name="Diamond 29">
            <a:extLst>
              <a:ext uri="{FF2B5EF4-FFF2-40B4-BE49-F238E27FC236}">
                <a16:creationId xmlns:a16="http://schemas.microsoft.com/office/drawing/2014/main" id="{BA02A0DC-963F-034C-89EE-CB7BC706743C}"/>
              </a:ext>
            </a:extLst>
          </p:cNvPr>
          <p:cNvSpPr/>
          <p:nvPr/>
        </p:nvSpPr>
        <p:spPr>
          <a:xfrm>
            <a:off x="3128962" y="3548064"/>
            <a:ext cx="2543176" cy="2482669"/>
          </a:xfrm>
          <a:prstGeom prst="diamond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  Editor evaluates reviews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2C31BD3-8413-8744-8F6E-85B4E00552B4}"/>
              </a:ext>
            </a:extLst>
          </p:cNvPr>
          <p:cNvCxnSpPr>
            <a:cxnSpLocks/>
          </p:cNvCxnSpPr>
          <p:nvPr/>
        </p:nvCxnSpPr>
        <p:spPr>
          <a:xfrm flipH="1">
            <a:off x="2238375" y="4789398"/>
            <a:ext cx="5905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2445AA5-261F-6444-AAC7-DB222064FCAE}"/>
              </a:ext>
            </a:extLst>
          </p:cNvPr>
          <p:cNvSpPr txBox="1"/>
          <p:nvPr/>
        </p:nvSpPr>
        <p:spPr>
          <a:xfrm>
            <a:off x="300035" y="4589343"/>
            <a:ext cx="1785939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No thank you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B5E53B-2F47-E143-9F9A-EE14863B63CE}"/>
              </a:ext>
            </a:extLst>
          </p:cNvPr>
          <p:cNvSpPr txBox="1"/>
          <p:nvPr/>
        </p:nvSpPr>
        <p:spPr>
          <a:xfrm>
            <a:off x="2085974" y="5007520"/>
            <a:ext cx="888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rejects</a:t>
            </a:r>
          </a:p>
        </p:txBody>
      </p:sp>
      <p:sp>
        <p:nvSpPr>
          <p:cNvPr id="38" name="Diamond 37">
            <a:extLst>
              <a:ext uri="{FF2B5EF4-FFF2-40B4-BE49-F238E27FC236}">
                <a16:creationId xmlns:a16="http://schemas.microsoft.com/office/drawing/2014/main" id="{90526893-3F9E-F845-8538-173CAEE1C730}"/>
              </a:ext>
            </a:extLst>
          </p:cNvPr>
          <p:cNvSpPr/>
          <p:nvPr/>
        </p:nvSpPr>
        <p:spPr>
          <a:xfrm>
            <a:off x="6519864" y="4042936"/>
            <a:ext cx="2443162" cy="1441390"/>
          </a:xfrm>
          <a:prstGeom prst="diamond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Expert reviewers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3B7B0F3-82F6-DB4A-B7AB-B6996C962DA4}"/>
              </a:ext>
            </a:extLst>
          </p:cNvPr>
          <p:cNvCxnSpPr>
            <a:cxnSpLocks/>
          </p:cNvCxnSpPr>
          <p:nvPr/>
        </p:nvCxnSpPr>
        <p:spPr>
          <a:xfrm flipH="1">
            <a:off x="5786438" y="4789398"/>
            <a:ext cx="6143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F42C4B1-6A4E-4E47-8E46-EE35C5FE81B8}"/>
              </a:ext>
            </a:extLst>
          </p:cNvPr>
          <p:cNvSpPr txBox="1"/>
          <p:nvPr/>
        </p:nvSpPr>
        <p:spPr>
          <a:xfrm>
            <a:off x="5319714" y="5171299"/>
            <a:ext cx="2281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Reviews completed and returned</a:t>
            </a:r>
          </a:p>
          <a:p>
            <a:r>
              <a:rPr lang="en-US" b="1" dirty="0"/>
              <a:t>~2-4 weeks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4495366-4082-E14C-80DF-4BCF010448C4}"/>
              </a:ext>
            </a:extLst>
          </p:cNvPr>
          <p:cNvCxnSpPr/>
          <p:nvPr/>
        </p:nvCxnSpPr>
        <p:spPr>
          <a:xfrm flipV="1">
            <a:off x="5319714" y="2843213"/>
            <a:ext cx="3467099" cy="1199723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18CC3EA-3344-164A-9548-58913CDDBB69}"/>
              </a:ext>
            </a:extLst>
          </p:cNvPr>
          <p:cNvSpPr txBox="1"/>
          <p:nvPr/>
        </p:nvSpPr>
        <p:spPr>
          <a:xfrm>
            <a:off x="8864133" y="2278646"/>
            <a:ext cx="1785939" cy="101566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Manuscript accepted for publication</a:t>
            </a:r>
          </a:p>
        </p:txBody>
      </p:sp>
    </p:spTree>
    <p:extLst>
      <p:ext uri="{BB962C8B-B14F-4D97-AF65-F5344CB8AC3E}">
        <p14:creationId xmlns:p14="http://schemas.microsoft.com/office/powerpoint/2010/main" val="2525241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FA347-826A-094C-A33D-3CE71A65C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Peer Review and Publication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AF374-2F44-2540-8E24-0B14BF41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9429"/>
            <a:ext cx="10515600" cy="135969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Goal:  Find the widest possible audience for your work</a:t>
            </a:r>
          </a:p>
          <a:p>
            <a:endParaRPr lang="en-US" dirty="0"/>
          </a:p>
          <a:p>
            <a:r>
              <a:rPr lang="en-US" dirty="0"/>
              <a:t>Process: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C75C07-25AD-5C41-BCB3-68240B7F7431}"/>
              </a:ext>
            </a:extLst>
          </p:cNvPr>
          <p:cNvSpPr txBox="1"/>
          <p:nvPr/>
        </p:nvSpPr>
        <p:spPr>
          <a:xfrm>
            <a:off x="2518260" y="2028561"/>
            <a:ext cx="4429113" cy="70788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Author revises manuscript, with point-by-point response to reviewers</a:t>
            </a:r>
          </a:p>
        </p:txBody>
      </p:sp>
      <p:sp>
        <p:nvSpPr>
          <p:cNvPr id="30" name="Diamond 29">
            <a:extLst>
              <a:ext uri="{FF2B5EF4-FFF2-40B4-BE49-F238E27FC236}">
                <a16:creationId xmlns:a16="http://schemas.microsoft.com/office/drawing/2014/main" id="{BA02A0DC-963F-034C-89EE-CB7BC706743C}"/>
              </a:ext>
            </a:extLst>
          </p:cNvPr>
          <p:cNvSpPr/>
          <p:nvPr/>
        </p:nvSpPr>
        <p:spPr>
          <a:xfrm>
            <a:off x="3128962" y="3548064"/>
            <a:ext cx="2543176" cy="2482669"/>
          </a:xfrm>
          <a:prstGeom prst="diamond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  Editor evaluates reviews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A0C052F-67D7-CC48-9E15-C2A16459A176}"/>
              </a:ext>
            </a:extLst>
          </p:cNvPr>
          <p:cNvCxnSpPr>
            <a:cxnSpLocks/>
          </p:cNvCxnSpPr>
          <p:nvPr/>
        </p:nvCxnSpPr>
        <p:spPr>
          <a:xfrm flipV="1">
            <a:off x="4400550" y="2992834"/>
            <a:ext cx="0" cy="3358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iamond 37">
            <a:extLst>
              <a:ext uri="{FF2B5EF4-FFF2-40B4-BE49-F238E27FC236}">
                <a16:creationId xmlns:a16="http://schemas.microsoft.com/office/drawing/2014/main" id="{90526893-3F9E-F845-8538-173CAEE1C730}"/>
              </a:ext>
            </a:extLst>
          </p:cNvPr>
          <p:cNvSpPr/>
          <p:nvPr/>
        </p:nvSpPr>
        <p:spPr>
          <a:xfrm>
            <a:off x="6519864" y="4042936"/>
            <a:ext cx="2443162" cy="1441390"/>
          </a:xfrm>
          <a:prstGeom prst="diamond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Expert reviewers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3B7B0F3-82F6-DB4A-B7AB-B6996C962DA4}"/>
              </a:ext>
            </a:extLst>
          </p:cNvPr>
          <p:cNvCxnSpPr>
            <a:cxnSpLocks/>
          </p:cNvCxnSpPr>
          <p:nvPr/>
        </p:nvCxnSpPr>
        <p:spPr>
          <a:xfrm flipH="1">
            <a:off x="5786438" y="4789398"/>
            <a:ext cx="6143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F42C4B1-6A4E-4E47-8E46-EE35C5FE81B8}"/>
              </a:ext>
            </a:extLst>
          </p:cNvPr>
          <p:cNvSpPr txBox="1"/>
          <p:nvPr/>
        </p:nvSpPr>
        <p:spPr>
          <a:xfrm>
            <a:off x="5260182" y="5279798"/>
            <a:ext cx="2281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Reviews completed and returned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C0BAEB-990D-AA47-9E02-AE3F257F9B4D}"/>
              </a:ext>
            </a:extLst>
          </p:cNvPr>
          <p:cNvSpPr txBox="1"/>
          <p:nvPr/>
        </p:nvSpPr>
        <p:spPr>
          <a:xfrm>
            <a:off x="1908499" y="2989581"/>
            <a:ext cx="2440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Returned for revision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54F796C-ADEA-FD48-B316-2731934AE43E}"/>
              </a:ext>
            </a:extLst>
          </p:cNvPr>
          <p:cNvCxnSpPr>
            <a:cxnSpLocks/>
          </p:cNvCxnSpPr>
          <p:nvPr/>
        </p:nvCxnSpPr>
        <p:spPr>
          <a:xfrm>
            <a:off x="4552950" y="2989581"/>
            <a:ext cx="0" cy="4001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2FE59E7-DE4C-E747-AC1B-08F9DE0F35F4}"/>
              </a:ext>
            </a:extLst>
          </p:cNvPr>
          <p:cNvSpPr/>
          <p:nvPr/>
        </p:nvSpPr>
        <p:spPr>
          <a:xfrm>
            <a:off x="4631533" y="2888153"/>
            <a:ext cx="2049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Revised manuscript</a:t>
            </a:r>
          </a:p>
          <a:p>
            <a:r>
              <a:rPr lang="en-US" b="1" dirty="0"/>
              <a:t>resubmitted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BEAE2E2-EEA9-3C44-9A8A-DC8019F4CE88}"/>
              </a:ext>
            </a:extLst>
          </p:cNvPr>
          <p:cNvCxnSpPr>
            <a:cxnSpLocks/>
          </p:cNvCxnSpPr>
          <p:nvPr/>
        </p:nvCxnSpPr>
        <p:spPr>
          <a:xfrm>
            <a:off x="5795964" y="4584611"/>
            <a:ext cx="66087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EB4D1F1-8D35-7C45-AD5E-35BAF63C3DED}"/>
              </a:ext>
            </a:extLst>
          </p:cNvPr>
          <p:cNvSpPr txBox="1"/>
          <p:nvPr/>
        </p:nvSpPr>
        <p:spPr>
          <a:xfrm>
            <a:off x="5137887" y="3940616"/>
            <a:ext cx="2152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Send for re-review</a:t>
            </a:r>
          </a:p>
        </p:txBody>
      </p:sp>
    </p:spTree>
    <p:extLst>
      <p:ext uri="{BB962C8B-B14F-4D97-AF65-F5344CB8AC3E}">
        <p14:creationId xmlns:p14="http://schemas.microsoft.com/office/powerpoint/2010/main" val="1486454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FA347-826A-094C-A33D-3CE71A65C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Peer Review and Publication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AF374-2F44-2540-8E24-0B14BF41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9429"/>
            <a:ext cx="10515600" cy="135969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Goal:  Find the widest possible audience for your work</a:t>
            </a:r>
          </a:p>
          <a:p>
            <a:endParaRPr lang="en-US" dirty="0"/>
          </a:p>
          <a:p>
            <a:r>
              <a:rPr lang="en-US" dirty="0"/>
              <a:t>Process: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C75C07-25AD-5C41-BCB3-68240B7F7431}"/>
              </a:ext>
            </a:extLst>
          </p:cNvPr>
          <p:cNvSpPr txBox="1"/>
          <p:nvPr/>
        </p:nvSpPr>
        <p:spPr>
          <a:xfrm>
            <a:off x="2518260" y="2028561"/>
            <a:ext cx="4429113" cy="70788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Author revises manuscript, with point-by-point response to reviewers</a:t>
            </a:r>
          </a:p>
        </p:txBody>
      </p:sp>
      <p:sp>
        <p:nvSpPr>
          <p:cNvPr id="30" name="Diamond 29">
            <a:extLst>
              <a:ext uri="{FF2B5EF4-FFF2-40B4-BE49-F238E27FC236}">
                <a16:creationId xmlns:a16="http://schemas.microsoft.com/office/drawing/2014/main" id="{BA02A0DC-963F-034C-89EE-CB7BC706743C}"/>
              </a:ext>
            </a:extLst>
          </p:cNvPr>
          <p:cNvSpPr/>
          <p:nvPr/>
        </p:nvSpPr>
        <p:spPr>
          <a:xfrm>
            <a:off x="3128962" y="3548064"/>
            <a:ext cx="2543176" cy="2482669"/>
          </a:xfrm>
          <a:prstGeom prst="diamond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  Editor evaluates reviews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A0C052F-67D7-CC48-9E15-C2A16459A176}"/>
              </a:ext>
            </a:extLst>
          </p:cNvPr>
          <p:cNvCxnSpPr>
            <a:cxnSpLocks/>
          </p:cNvCxnSpPr>
          <p:nvPr/>
        </p:nvCxnSpPr>
        <p:spPr>
          <a:xfrm flipV="1">
            <a:off x="4400550" y="2992834"/>
            <a:ext cx="0" cy="335816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2C31BD3-8413-8744-8F6E-85B4E00552B4}"/>
              </a:ext>
            </a:extLst>
          </p:cNvPr>
          <p:cNvCxnSpPr>
            <a:cxnSpLocks/>
          </p:cNvCxnSpPr>
          <p:nvPr/>
        </p:nvCxnSpPr>
        <p:spPr>
          <a:xfrm flipH="1">
            <a:off x="2238375" y="4789398"/>
            <a:ext cx="5905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2445AA5-261F-6444-AAC7-DB222064FCAE}"/>
              </a:ext>
            </a:extLst>
          </p:cNvPr>
          <p:cNvSpPr txBox="1"/>
          <p:nvPr/>
        </p:nvSpPr>
        <p:spPr>
          <a:xfrm>
            <a:off x="300035" y="4589343"/>
            <a:ext cx="1785939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No thank you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B5E53B-2F47-E143-9F9A-EE14863B63CE}"/>
              </a:ext>
            </a:extLst>
          </p:cNvPr>
          <p:cNvSpPr txBox="1"/>
          <p:nvPr/>
        </p:nvSpPr>
        <p:spPr>
          <a:xfrm>
            <a:off x="2085974" y="5007520"/>
            <a:ext cx="888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rejects</a:t>
            </a:r>
          </a:p>
        </p:txBody>
      </p:sp>
      <p:sp>
        <p:nvSpPr>
          <p:cNvPr id="38" name="Diamond 37">
            <a:extLst>
              <a:ext uri="{FF2B5EF4-FFF2-40B4-BE49-F238E27FC236}">
                <a16:creationId xmlns:a16="http://schemas.microsoft.com/office/drawing/2014/main" id="{90526893-3F9E-F845-8538-173CAEE1C730}"/>
              </a:ext>
            </a:extLst>
          </p:cNvPr>
          <p:cNvSpPr/>
          <p:nvPr/>
        </p:nvSpPr>
        <p:spPr>
          <a:xfrm>
            <a:off x="6519864" y="4042936"/>
            <a:ext cx="2443162" cy="1441390"/>
          </a:xfrm>
          <a:prstGeom prst="diamond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Expert reviewers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3B7B0F3-82F6-DB4A-B7AB-B6996C962DA4}"/>
              </a:ext>
            </a:extLst>
          </p:cNvPr>
          <p:cNvCxnSpPr>
            <a:cxnSpLocks/>
          </p:cNvCxnSpPr>
          <p:nvPr/>
        </p:nvCxnSpPr>
        <p:spPr>
          <a:xfrm flipH="1">
            <a:off x="5786438" y="4789398"/>
            <a:ext cx="6143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F42C4B1-6A4E-4E47-8E46-EE35C5FE81B8}"/>
              </a:ext>
            </a:extLst>
          </p:cNvPr>
          <p:cNvSpPr txBox="1"/>
          <p:nvPr/>
        </p:nvSpPr>
        <p:spPr>
          <a:xfrm>
            <a:off x="5319714" y="5171299"/>
            <a:ext cx="2281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Reviews completed and returned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C0BAEB-990D-AA47-9E02-AE3F257F9B4D}"/>
              </a:ext>
            </a:extLst>
          </p:cNvPr>
          <p:cNvSpPr txBox="1"/>
          <p:nvPr/>
        </p:nvSpPr>
        <p:spPr>
          <a:xfrm>
            <a:off x="1908499" y="2989581"/>
            <a:ext cx="2440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Returned for revision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4495366-4082-E14C-80DF-4BCF010448C4}"/>
              </a:ext>
            </a:extLst>
          </p:cNvPr>
          <p:cNvCxnSpPr/>
          <p:nvPr/>
        </p:nvCxnSpPr>
        <p:spPr>
          <a:xfrm flipV="1">
            <a:off x="5319714" y="2843213"/>
            <a:ext cx="3467099" cy="11997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18CC3EA-3344-164A-9548-58913CDDBB69}"/>
              </a:ext>
            </a:extLst>
          </p:cNvPr>
          <p:cNvSpPr txBox="1"/>
          <p:nvPr/>
        </p:nvSpPr>
        <p:spPr>
          <a:xfrm>
            <a:off x="8864133" y="2278646"/>
            <a:ext cx="1785939" cy="101566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Manuscript accepted for publication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54F796C-ADEA-FD48-B316-2731934AE43E}"/>
              </a:ext>
            </a:extLst>
          </p:cNvPr>
          <p:cNvCxnSpPr>
            <a:cxnSpLocks/>
          </p:cNvCxnSpPr>
          <p:nvPr/>
        </p:nvCxnSpPr>
        <p:spPr>
          <a:xfrm>
            <a:off x="4552950" y="2989581"/>
            <a:ext cx="0" cy="4001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2FE59E7-DE4C-E747-AC1B-08F9DE0F35F4}"/>
              </a:ext>
            </a:extLst>
          </p:cNvPr>
          <p:cNvSpPr/>
          <p:nvPr/>
        </p:nvSpPr>
        <p:spPr>
          <a:xfrm>
            <a:off x="4631533" y="2888153"/>
            <a:ext cx="2049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Revised manuscript</a:t>
            </a:r>
          </a:p>
          <a:p>
            <a:r>
              <a:rPr lang="en-US" b="1" dirty="0"/>
              <a:t>resubmitted</a:t>
            </a:r>
          </a:p>
        </p:txBody>
      </p:sp>
    </p:spTree>
    <p:extLst>
      <p:ext uri="{BB962C8B-B14F-4D97-AF65-F5344CB8AC3E}">
        <p14:creationId xmlns:p14="http://schemas.microsoft.com/office/powerpoint/2010/main" val="4203406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573</Words>
  <Application>Microsoft Macintosh PowerPoint</Application>
  <PresentationFormat>Widescreen</PresentationFormat>
  <Paragraphs>134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Grant Hartzog, Ph.D. </vt:lpstr>
      <vt:lpstr>My Career Path </vt:lpstr>
      <vt:lpstr>My Career Path </vt:lpstr>
      <vt:lpstr>Why Global Health?</vt:lpstr>
      <vt:lpstr>Peer Review and Publication</vt:lpstr>
      <vt:lpstr>Peer Review and Publication</vt:lpstr>
      <vt:lpstr>Peer Review and Publication</vt:lpstr>
      <vt:lpstr>Peer Review and Publication</vt:lpstr>
      <vt:lpstr>Peer Review and Publication</vt:lpstr>
      <vt:lpstr>Peer Review and Publication:  Tips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Grant Hartzog, Ph.D. Professor of Molecular, Cell and D</dc:title>
  <dc:creator>Microsoft Office User</dc:creator>
  <cp:lastModifiedBy>Grant Hartzog</cp:lastModifiedBy>
  <cp:revision>17</cp:revision>
  <dcterms:created xsi:type="dcterms:W3CDTF">2019-10-09T00:00:37Z</dcterms:created>
  <dcterms:modified xsi:type="dcterms:W3CDTF">2019-10-09T07:52:55Z</dcterms:modified>
</cp:coreProperties>
</file>