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2" r:id="rId2"/>
  </p:sldMasterIdLst>
  <p:notesMasterIdLst>
    <p:notesMasterId r:id="rId35"/>
  </p:notesMasterIdLst>
  <p:handoutMasterIdLst>
    <p:handoutMasterId r:id="rId36"/>
  </p:handoutMasterIdLst>
  <p:sldIdLst>
    <p:sldId id="270" r:id="rId3"/>
    <p:sldId id="287" r:id="rId4"/>
    <p:sldId id="288" r:id="rId5"/>
    <p:sldId id="290" r:id="rId6"/>
    <p:sldId id="292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355" r:id="rId21"/>
    <p:sldId id="357" r:id="rId22"/>
    <p:sldId id="356" r:id="rId23"/>
    <p:sldId id="358" r:id="rId24"/>
    <p:sldId id="359" r:id="rId25"/>
    <p:sldId id="360" r:id="rId26"/>
    <p:sldId id="361" r:id="rId27"/>
    <p:sldId id="362" r:id="rId28"/>
    <p:sldId id="363" r:id="rId29"/>
    <p:sldId id="364" r:id="rId30"/>
    <p:sldId id="365" r:id="rId31"/>
    <p:sldId id="366" r:id="rId32"/>
    <p:sldId id="367" r:id="rId33"/>
    <p:sldId id="282" r:id="rId3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94" d="100"/>
          <a:sy n="94" d="100"/>
        </p:scale>
        <p:origin x="-488" y="-11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2538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5700FC0-9E7A-4C53-8A3B-3C3C9A736C42}" type="datetimeFigureOut">
              <a:rPr lang="en-US" smtClean="0"/>
              <a:t>16/01/18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B48944F-81ED-4843-A3E6-D41A690876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714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AF122B6-E47E-4A80-A9F3-23FD10D674FE}" type="datetimeFigureOut">
              <a:rPr lang="en-US" smtClean="0"/>
              <a:t>16/01/18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DF1C5CE-222C-4659-9A99-B99FC42AF6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527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C6A4C0-2ABF-674E-ACC3-A0D5703C91B9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386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49BF3EA-1A78-4F07-BDC0-C8A1BD461199}" type="datetimeFigureOut">
              <a:rPr lang="en-US" smtClean="0"/>
              <a:pPr/>
              <a:t>16/01/18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82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16/01/18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99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16/01/18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99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62785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582400" y="6381750"/>
            <a:ext cx="609600" cy="476250"/>
          </a:xfrm>
        </p:spPr>
        <p:txBody>
          <a:bodyPr/>
          <a:lstStyle>
            <a:lvl1pPr>
              <a:defRPr smtClean="0"/>
            </a:lvl1pPr>
          </a:lstStyle>
          <a:p>
            <a:fld id="{A5E01504-A80F-4D4E-B1CD-323D462A508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39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886" y="1854437"/>
            <a:ext cx="10386877" cy="4271727"/>
          </a:xfr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1200"/>
              </a:spcAft>
              <a:defRPr>
                <a:solidFill>
                  <a:schemeClr val="tx1"/>
                </a:solidFill>
              </a:defRPr>
            </a:lvl2pPr>
            <a:lvl3pPr>
              <a:spcBef>
                <a:spcPts val="1200"/>
              </a:spcBef>
              <a:spcAft>
                <a:spcPts val="1200"/>
              </a:spcAft>
              <a:defRPr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spcAft>
                <a:spcPts val="1200"/>
              </a:spcAft>
              <a:defRPr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spcAft>
                <a:spcPts val="1200"/>
              </a:spcAft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buFont typeface="Arial" pitchFamily="34" charset="0"/>
              <a:buChar char="•"/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16/01/18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06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16/01/18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1568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16/01/18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3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16/01/18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59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625"/>
            <a:ext cx="10972800" cy="1600200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16/01/18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98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16/01/18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00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16/01/18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BF3EA-1A78-4F07-BDC0-C8A1BD461199}" type="datetimeFigureOut">
              <a:rPr lang="en-US" smtClean="0"/>
              <a:t>16/01/18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47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/>
                </a:solidFill>
                <a:latin typeface="Century Gothic" pitchFamily="34" charset="0"/>
              </a:defRPr>
            </a:lvl1pPr>
          </a:lstStyle>
          <a:p>
            <a:fld id="{349BF3EA-1A78-4F07-BDC0-C8A1BD461199}" type="datetimeFigureOut">
              <a:rPr lang="en-US" smtClean="0"/>
              <a:pPr/>
              <a:t>16/01/18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/>
                </a:solidFill>
                <a:latin typeface="Century Gothic" pitchFamily="34" charset="0"/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25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4800"/>
        </a:lnSpc>
        <a:spcBef>
          <a:spcPct val="0"/>
        </a:spcBef>
        <a:buNone/>
        <a:defRPr sz="4800" kern="1200"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Arthur L. Reingold, MD</a:t>
            </a:r>
          </a:p>
          <a:p>
            <a:r>
              <a:rPr lang="en-US" dirty="0" smtClean="0"/>
              <a:t>Professor and Division Head, Epidemiology</a:t>
            </a:r>
          </a:p>
          <a:p>
            <a:r>
              <a:rPr lang="en-US" dirty="0" smtClean="0"/>
              <a:t>School of Public Health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1434859"/>
          </a:xfrm>
        </p:spPr>
        <p:txBody>
          <a:bodyPr/>
          <a:lstStyle/>
          <a:p>
            <a:r>
              <a:rPr lang="en-US" sz="4800" dirty="0" smtClean="0"/>
              <a:t>A Peripatetic Career Path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963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ERtalkScan#4.jpg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rcRect l="-2757" r="-3316"/>
          <a:stretch>
            <a:fillRect/>
          </a:stretch>
        </p:blipFill>
        <p:spPr>
          <a:xfrm>
            <a:off x="2961475" y="179388"/>
            <a:ext cx="7045325" cy="6184900"/>
          </a:xfrm>
        </p:spPr>
      </p:pic>
    </p:spTree>
    <p:extLst>
      <p:ext uri="{BB962C8B-B14F-4D97-AF65-F5344CB8AC3E}">
        <p14:creationId xmlns:p14="http://schemas.microsoft.com/office/powerpoint/2010/main" val="308437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ERtalkScan#5.jpg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-1005" r="310"/>
          <a:stretch>
            <a:fillRect/>
          </a:stretch>
        </p:blipFill>
        <p:spPr>
          <a:xfrm>
            <a:off x="3612559" y="427038"/>
            <a:ext cx="5962650" cy="6003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4278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Hepatitis B transmitted by an oral surgeon, Connecticut, 1979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6159" y="1219200"/>
            <a:ext cx="9434474" cy="4937760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sz="2800" dirty="0">
                <a:solidFill>
                  <a:srgbClr val="3E5D78"/>
                </a:solidFill>
              </a:rPr>
              <a:t>Lesson Learned:  </a:t>
            </a:r>
            <a:br>
              <a:rPr lang="en-US" sz="2800" dirty="0">
                <a:solidFill>
                  <a:srgbClr val="3E5D78"/>
                </a:solidFill>
              </a:rPr>
            </a:br>
            <a:r>
              <a:rPr lang="en-US" sz="2800" dirty="0"/>
              <a:t>Be cautious (our findings have impact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8623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Epidemic Meningococcal Meningitis, </a:t>
            </a:r>
            <a:br>
              <a:rPr lang="en-US" dirty="0" smtClean="0"/>
            </a:br>
            <a:r>
              <a:rPr lang="en-US" dirty="0" smtClean="0"/>
              <a:t>West Africa, 1982-1984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8302" y="2147976"/>
            <a:ext cx="9132498" cy="4008983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Problem: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Extensive use of serogroup A polysaccharide vaccine in 1981; unknown duration of vaccine-induced protection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>
                <a:solidFill>
                  <a:srgbClr val="2A6D7D"/>
                </a:solidFill>
              </a:rPr>
              <a:t>Approach:  </a:t>
            </a:r>
            <a:r>
              <a:rPr lang="en-US" dirty="0" smtClean="0">
                <a:solidFill>
                  <a:srgbClr val="3E5D78"/>
                </a:solidFill>
              </a:rPr>
              <a:t/>
            </a:r>
            <a:br>
              <a:rPr lang="en-US" dirty="0" smtClean="0">
                <a:solidFill>
                  <a:srgbClr val="3E5D78"/>
                </a:solidFill>
              </a:rPr>
            </a:br>
            <a:r>
              <a:rPr lang="en-US" dirty="0" smtClean="0"/>
              <a:t>Case-control study of vaccine effectiveness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01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Epidemic Meningococcal Meningitis, </a:t>
            </a:r>
            <a:br>
              <a:rPr lang="en-US" dirty="0" smtClean="0"/>
            </a:br>
            <a:r>
              <a:rPr lang="en-US" dirty="0" smtClean="0"/>
              <a:t>West Africa, 1982-1984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8906" y="2406770"/>
            <a:ext cx="9508782" cy="3750190"/>
          </a:xfrm>
        </p:spPr>
        <p:txBody>
          <a:bodyPr/>
          <a:lstStyle/>
          <a:p>
            <a:r>
              <a:rPr lang="en-US" dirty="0" smtClean="0">
                <a:solidFill>
                  <a:srgbClr val="3E5D78"/>
                </a:solidFill>
              </a:rPr>
              <a:t>Results: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Vaccine-induced protection lasted at least three years when vaccine was given to older children (≥ 4 years of age); it lasted only one year when given to younger children and infants (1, 2, and 3 year olds)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18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Epidemic Meningococcal Meningitis, </a:t>
            </a:r>
            <a:br>
              <a:rPr lang="en-US" dirty="0" smtClean="0"/>
            </a:br>
            <a:r>
              <a:rPr lang="en-US" dirty="0" smtClean="0"/>
              <a:t>West Africa, 1982-1984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3192" y="2311879"/>
            <a:ext cx="9284496" cy="3492169"/>
          </a:xfrm>
        </p:spPr>
        <p:txBody>
          <a:bodyPr/>
          <a:lstStyle/>
          <a:p>
            <a:r>
              <a:rPr lang="en-US" dirty="0" smtClean="0">
                <a:solidFill>
                  <a:srgbClr val="3E5D78"/>
                </a:solidFill>
              </a:rPr>
              <a:t>Lesson Learned: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Be selective (in your choice of mentors)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5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423358"/>
          </a:xfrm>
        </p:spPr>
        <p:txBody>
          <a:bodyPr>
            <a:noAutofit/>
          </a:bodyPr>
          <a:lstStyle/>
          <a:p>
            <a:r>
              <a:rPr lang="en-US" sz="3600" dirty="0"/>
              <a:t>Epidemic Meningococcal Meningitis, Nepal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(</a:t>
            </a:r>
            <a:r>
              <a:rPr lang="en-US" sz="3600" dirty="0"/>
              <a:t>and back in West Africa), 1983-84 and beyond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2A6D7D"/>
                </a:solidFill>
              </a:rPr>
              <a:t>Problem: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Meningitis epidemics occur unpredictably; late detection and delayed response leads to increased morbidity and mortality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>
                <a:solidFill>
                  <a:srgbClr val="2A6D7D"/>
                </a:solidFill>
              </a:rPr>
              <a:t>Approach:  </a:t>
            </a:r>
            <a:r>
              <a:rPr lang="en-US" dirty="0" smtClean="0">
                <a:solidFill>
                  <a:srgbClr val="3E5D78"/>
                </a:solidFill>
              </a:rPr>
              <a:t/>
            </a:r>
            <a:br>
              <a:rPr lang="en-US" dirty="0" smtClean="0">
                <a:solidFill>
                  <a:srgbClr val="3E5D78"/>
                </a:solidFill>
              </a:rPr>
            </a:br>
            <a:r>
              <a:rPr lang="en-US" dirty="0" smtClean="0"/>
              <a:t>Use of routine surveillance data in models to examine performance characteristics of various threshold rates to predict epidemics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86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Epidemic Meningococcal Meningitis, Nepal (and back in West Africa), 1983-84 and beyond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A6D7D"/>
                </a:solidFill>
              </a:rPr>
              <a:t>Results: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Sensitivity, specificity, and positive- and negative predictive values of various weekly rates of meningitis for predicting impending epidemics estimated and optimal rate identified; incorporated into WHO guidelines and country programs</a:t>
            </a:r>
          </a:p>
        </p:txBody>
      </p:sp>
    </p:spTree>
    <p:extLst>
      <p:ext uri="{BB962C8B-B14F-4D97-AF65-F5344CB8AC3E}">
        <p14:creationId xmlns:p14="http://schemas.microsoft.com/office/powerpoint/2010/main" val="9236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Epidemic Meningococcal Meningitis, Nepal (and back in West Africa), 1983-84 and beyond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2A6D7D"/>
                </a:solidFill>
              </a:rPr>
              <a:t>Lesson Learned:  </a:t>
            </a:r>
          </a:p>
          <a:p>
            <a:pPr lvl="1"/>
            <a:r>
              <a:rPr lang="en-US" sz="2400" dirty="0"/>
              <a:t>Be humble (someone else has always done it before)</a:t>
            </a:r>
          </a:p>
        </p:txBody>
      </p:sp>
    </p:spTree>
    <p:extLst>
      <p:ext uri="{BB962C8B-B14F-4D97-AF65-F5344CB8AC3E}">
        <p14:creationId xmlns:p14="http://schemas.microsoft.com/office/powerpoint/2010/main" val="204408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ERtalkScan#6.jpg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rcRect l="-3621" r="-3621"/>
          <a:stretch>
            <a:fillRect/>
          </a:stretch>
        </p:blipFill>
        <p:spPr>
          <a:xfrm>
            <a:off x="2290154" y="960439"/>
            <a:ext cx="8229600" cy="4937125"/>
          </a:xfrm>
        </p:spPr>
      </p:pic>
    </p:spTree>
    <p:extLst>
      <p:ext uri="{BB962C8B-B14F-4D97-AF65-F5344CB8AC3E}">
        <p14:creationId xmlns:p14="http://schemas.microsoft.com/office/powerpoint/2010/main" val="117856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Autodidact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886" y="2338251"/>
            <a:ext cx="10386877" cy="3787913"/>
          </a:xfrm>
        </p:spPr>
        <p:txBody>
          <a:bodyPr/>
          <a:lstStyle/>
          <a:p>
            <a:r>
              <a:rPr lang="en-US" dirty="0" smtClean="0"/>
              <a:t>One who is self-educated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05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t="-2510" b="-2510"/>
          <a:stretch>
            <a:fillRect/>
          </a:stretch>
        </p:blipFill>
        <p:spPr>
          <a:xfrm>
            <a:off x="2734563" y="609600"/>
            <a:ext cx="7772400" cy="5486400"/>
          </a:xfrm>
        </p:spPr>
      </p:pic>
    </p:spTree>
    <p:extLst>
      <p:ext uri="{BB962C8B-B14F-4D97-AF65-F5344CB8AC3E}">
        <p14:creationId xmlns:p14="http://schemas.microsoft.com/office/powerpoint/2010/main" val="61276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Epidemic Meningococcal Meningitis, Nepal (and back in West Africa), 1983-84 and beyond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2A6D7D"/>
                </a:solidFill>
              </a:rPr>
              <a:t>Lesson Learned:  </a:t>
            </a:r>
          </a:p>
          <a:p>
            <a:pPr lvl="1"/>
            <a:r>
              <a:rPr lang="en-US" sz="2400" dirty="0"/>
              <a:t>Be well dressed (appearances matter)</a:t>
            </a:r>
          </a:p>
        </p:txBody>
      </p:sp>
    </p:spTree>
    <p:extLst>
      <p:ext uri="{BB962C8B-B14F-4D97-AF65-F5344CB8AC3E}">
        <p14:creationId xmlns:p14="http://schemas.microsoft.com/office/powerpoint/2010/main" val="346839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Menstrual Toxic Shock Syndrome and Tampons, 1980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85336" y="2024548"/>
            <a:ext cx="9172352" cy="4132412"/>
          </a:xfrm>
        </p:spPr>
        <p:txBody>
          <a:bodyPr/>
          <a:lstStyle/>
          <a:p>
            <a:r>
              <a:rPr lang="en-US" dirty="0" smtClean="0">
                <a:solidFill>
                  <a:srgbClr val="2A6D7D"/>
                </a:solidFill>
              </a:rPr>
              <a:t>Problem: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Increasing number of cases of Staphylococcal Toxic Shock Syndrome (TSS) in young women during menstruation; risk factors unknown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>
                <a:solidFill>
                  <a:srgbClr val="2A6D7D"/>
                </a:solidFill>
              </a:rPr>
              <a:t>Approach: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Case-control study of risk factors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05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Menstrual Toxic Shock Syndrome &amp; Tampons, 1980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687" y="2049698"/>
            <a:ext cx="9319001" cy="4107262"/>
          </a:xfrm>
        </p:spPr>
        <p:txBody>
          <a:bodyPr/>
          <a:lstStyle/>
          <a:p>
            <a:r>
              <a:rPr lang="en-US" dirty="0" smtClean="0">
                <a:solidFill>
                  <a:srgbClr val="2A6D7D"/>
                </a:solidFill>
              </a:rPr>
              <a:t>Results: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Strong association with tampon use in general and with </a:t>
            </a:r>
            <a:r>
              <a:rPr lang="en-US" i="1" dirty="0" smtClean="0"/>
              <a:t>Rely</a:t>
            </a:r>
            <a:r>
              <a:rPr lang="en-US" i="1" baseline="30000" dirty="0" smtClean="0"/>
              <a:t>®</a:t>
            </a:r>
            <a:r>
              <a:rPr lang="en-US" dirty="0" smtClean="0"/>
              <a:t> brand tampon use in particular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Findings attacked by industry-paid consultants and lawsuits filed demanding names of study participants</a:t>
            </a:r>
          </a:p>
        </p:txBody>
      </p:sp>
    </p:spTree>
    <p:extLst>
      <p:ext uri="{BB962C8B-B14F-4D97-AF65-F5344CB8AC3E}">
        <p14:creationId xmlns:p14="http://schemas.microsoft.com/office/powerpoint/2010/main" val="362327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ERtalkScan#7.jpg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grayscl/>
          </a:blip>
          <a:srcRect l="-1462" r="-1058"/>
          <a:stretch>
            <a:fillRect/>
          </a:stretch>
        </p:blipFill>
        <p:spPr>
          <a:xfrm>
            <a:off x="3822464" y="514350"/>
            <a:ext cx="4943475" cy="5829300"/>
          </a:xfrm>
        </p:spPr>
      </p:pic>
    </p:spTree>
    <p:extLst>
      <p:ext uri="{BB962C8B-B14F-4D97-AF65-F5344CB8AC3E}">
        <p14:creationId xmlns:p14="http://schemas.microsoft.com/office/powerpoint/2010/main" val="3373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ERtalkScan#8.jpg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-1440" r="-1350"/>
          <a:stretch>
            <a:fillRect/>
          </a:stretch>
        </p:blipFill>
        <p:spPr>
          <a:xfrm>
            <a:off x="4420817" y="339726"/>
            <a:ext cx="4714875" cy="5997575"/>
          </a:xfrm>
        </p:spPr>
      </p:pic>
    </p:spTree>
    <p:extLst>
      <p:ext uri="{BB962C8B-B14F-4D97-AF65-F5344CB8AC3E}">
        <p14:creationId xmlns:p14="http://schemas.microsoft.com/office/powerpoint/2010/main" val="279326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ERtalkScan#9.jpg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rcRect l="390" r="-1776"/>
          <a:stretch>
            <a:fillRect/>
          </a:stretch>
        </p:blipFill>
        <p:spPr>
          <a:xfrm>
            <a:off x="3832958" y="452438"/>
            <a:ext cx="4979988" cy="5884862"/>
          </a:xfrm>
        </p:spPr>
      </p:pic>
    </p:spTree>
    <p:extLst>
      <p:ext uri="{BB962C8B-B14F-4D97-AF65-F5344CB8AC3E}">
        <p14:creationId xmlns:p14="http://schemas.microsoft.com/office/powerpoint/2010/main" val="257106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Menstrual Toxic Shock Syndrome &amp; Tampons, 1980 (continued)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2A6D7D"/>
                </a:solidFill>
              </a:rPr>
              <a:t>Lesson Learned: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Be Resilient (you will be challenged, even attacked)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60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Effect of HIV Infection on Transmission of </a:t>
            </a:r>
            <a:r>
              <a:rPr lang="en-US" sz="3600" u="sng" dirty="0"/>
              <a:t>M</a:t>
            </a:r>
            <a:r>
              <a:rPr lang="en-US" sz="3600" dirty="0"/>
              <a:t>. </a:t>
            </a:r>
            <a:r>
              <a:rPr lang="en-US" sz="3600" u="sng" dirty="0"/>
              <a:t>tuberculosis</a:t>
            </a:r>
            <a:r>
              <a:rPr lang="en-US" sz="3600" dirty="0"/>
              <a:t>, Dominican Republic, 1994-95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>
                <a:solidFill>
                  <a:srgbClr val="2A6D7D"/>
                </a:solidFill>
              </a:rPr>
              <a:t>Problem: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Effect of HIV infection on likelihood of transmitting </a:t>
            </a:r>
            <a:r>
              <a:rPr lang="en-US" u="sng" dirty="0" smtClean="0"/>
              <a:t>M</a:t>
            </a:r>
            <a:r>
              <a:rPr lang="en-US" dirty="0" smtClean="0"/>
              <a:t>. </a:t>
            </a:r>
            <a:r>
              <a:rPr lang="en-US" u="sng" dirty="0" smtClean="0"/>
              <a:t>tuberculosis</a:t>
            </a:r>
            <a:r>
              <a:rPr lang="en-US" dirty="0" smtClean="0"/>
              <a:t> by patients with pulmonary TB unknown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>
                <a:solidFill>
                  <a:srgbClr val="2A6D7D"/>
                </a:solidFill>
              </a:rPr>
              <a:t>Approach: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Prospective cohort study of household contacts of HIV-positive and HIV-negative patients with pulmonary TB</a:t>
            </a:r>
          </a:p>
        </p:txBody>
      </p:sp>
    </p:spTree>
    <p:extLst>
      <p:ext uri="{BB962C8B-B14F-4D97-AF65-F5344CB8AC3E}">
        <p14:creationId xmlns:p14="http://schemas.microsoft.com/office/powerpoint/2010/main" val="312922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Effect of HIV Infection on Transmission of </a:t>
            </a:r>
            <a:r>
              <a:rPr lang="en-US" sz="3600" u="sng" dirty="0"/>
              <a:t>M</a:t>
            </a:r>
            <a:r>
              <a:rPr lang="en-US" sz="3600" dirty="0"/>
              <a:t>. </a:t>
            </a:r>
            <a:r>
              <a:rPr lang="en-US" sz="3600" u="sng" dirty="0"/>
              <a:t>tuberculosis</a:t>
            </a:r>
            <a:r>
              <a:rPr lang="en-US" sz="3600" dirty="0"/>
              <a:t>, Dominican Republic, 1994-95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2A6D7D"/>
                </a:solidFill>
              </a:rPr>
              <a:t>Results: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HIV-positive patients with pulmonary TB significantly less likely to transmit </a:t>
            </a:r>
            <a:r>
              <a:rPr lang="en-US" u="sng" dirty="0" smtClean="0"/>
              <a:t>M</a:t>
            </a:r>
            <a:r>
              <a:rPr lang="en-US" dirty="0" smtClean="0"/>
              <a:t>. </a:t>
            </a:r>
            <a:r>
              <a:rPr lang="en-US" u="sng" dirty="0" smtClean="0"/>
              <a:t>tuberculosis</a:t>
            </a:r>
            <a:r>
              <a:rPr lang="en-US" dirty="0" smtClean="0"/>
              <a:t> to household contacts</a:t>
            </a:r>
            <a:br>
              <a:rPr lang="en-US" dirty="0" smtClean="0"/>
            </a:b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8475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Arthur Reingold’s Education and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1970:  BA (Biology)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1976:  MD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1976-1978:  Residency, Internal Medicine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1979-1981:  Epidemic Intelligence Service, CDC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1981-1982:  Preventive Medicine Residency, CDC</a:t>
            </a:r>
          </a:p>
        </p:txBody>
      </p:sp>
    </p:spTree>
    <p:extLst>
      <p:ext uri="{BB962C8B-B14F-4D97-AF65-F5344CB8AC3E}">
        <p14:creationId xmlns:p14="http://schemas.microsoft.com/office/powerpoint/2010/main" val="155378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Effect of HIV Infection on Transmission of </a:t>
            </a:r>
            <a:r>
              <a:rPr lang="en-US" sz="3600" u="sng" dirty="0"/>
              <a:t>M</a:t>
            </a:r>
            <a:r>
              <a:rPr lang="en-US" sz="3600" dirty="0"/>
              <a:t>. </a:t>
            </a:r>
            <a:r>
              <a:rPr lang="en-US" sz="3600" u="sng" dirty="0"/>
              <a:t>tuberculosis</a:t>
            </a:r>
            <a:r>
              <a:rPr lang="en-US" sz="3600" dirty="0"/>
              <a:t>, Dominican Republic, 1994-95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2A6D7D"/>
                </a:solidFill>
              </a:rPr>
              <a:t>Lancet Reviewer: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“A well conducted case control study of tuberculosis in HIV-infected individuals and its spread within households at risk.”</a:t>
            </a:r>
          </a:p>
        </p:txBody>
      </p:sp>
    </p:spTree>
    <p:extLst>
      <p:ext uri="{BB962C8B-B14F-4D97-AF65-F5344CB8AC3E}">
        <p14:creationId xmlns:p14="http://schemas.microsoft.com/office/powerpoint/2010/main" val="118221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Effect of HIV Infection on Transmission of </a:t>
            </a:r>
            <a:r>
              <a:rPr lang="en-US" sz="3600" u="sng" dirty="0"/>
              <a:t>M</a:t>
            </a:r>
            <a:r>
              <a:rPr lang="en-US" sz="3600" dirty="0"/>
              <a:t>. </a:t>
            </a:r>
            <a:r>
              <a:rPr lang="en-US" sz="3600" u="sng" dirty="0"/>
              <a:t>tuberculosis</a:t>
            </a:r>
            <a:r>
              <a:rPr lang="en-US" sz="3600" dirty="0"/>
              <a:t>, Dominican Republic,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2A6D7D"/>
                </a:solidFill>
              </a:rPr>
              <a:t>Lesson Learned: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Be skeptical (that those who should understand epidemiologic concepts do)</a:t>
            </a:r>
          </a:p>
        </p:txBody>
      </p:sp>
    </p:spTree>
    <p:extLst>
      <p:ext uri="{BB962C8B-B14F-4D97-AF65-F5344CB8AC3E}">
        <p14:creationId xmlns:p14="http://schemas.microsoft.com/office/powerpoint/2010/main" val="90754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886" y="2355011"/>
            <a:ext cx="10386877" cy="377115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If you don’t know where you are going, any path can take you there</a:t>
            </a:r>
          </a:p>
        </p:txBody>
      </p:sp>
    </p:spTree>
    <p:extLst>
      <p:ext uri="{BB962C8B-B14F-4D97-AF65-F5344CB8AC3E}">
        <p14:creationId xmlns:p14="http://schemas.microsoft.com/office/powerpoint/2010/main" val="28761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886" y="246184"/>
            <a:ext cx="10972800" cy="1131277"/>
          </a:xfrm>
        </p:spPr>
        <p:txBody>
          <a:bodyPr>
            <a:normAutofit/>
          </a:bodyPr>
          <a:lstStyle/>
          <a:p>
            <a:r>
              <a:rPr lang="en-US" sz="3200" dirty="0"/>
              <a:t>Arthur Reingold’s Public Health Work Experience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886" y="1582615"/>
            <a:ext cx="10386877" cy="4543549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/>
              <a:t>Local/County Health Department:  </a:t>
            </a:r>
          </a:p>
          <a:p>
            <a:pPr lvl="1"/>
            <a:r>
              <a:rPr lang="en-US" sz="2500" dirty="0">
                <a:solidFill>
                  <a:srgbClr val="2A6D7D"/>
                </a:solidFill>
              </a:rPr>
              <a:t>San Francisco Department of Public Health</a:t>
            </a:r>
          </a:p>
          <a:p>
            <a:r>
              <a:rPr lang="en-US" sz="2800" dirty="0"/>
              <a:t>State Health Department:  </a:t>
            </a:r>
          </a:p>
          <a:p>
            <a:pPr lvl="1"/>
            <a:r>
              <a:rPr lang="en-US" sz="2400" dirty="0">
                <a:solidFill>
                  <a:srgbClr val="2A6D7D"/>
                </a:solidFill>
              </a:rPr>
              <a:t>Connecticut State Department of Health</a:t>
            </a:r>
          </a:p>
          <a:p>
            <a:r>
              <a:rPr lang="en-US" sz="2800" dirty="0"/>
              <a:t>National:  </a:t>
            </a:r>
          </a:p>
          <a:p>
            <a:pPr lvl="1"/>
            <a:r>
              <a:rPr lang="en-US" sz="2400" dirty="0">
                <a:solidFill>
                  <a:srgbClr val="2A6D7D"/>
                </a:solidFill>
              </a:rPr>
              <a:t>Centers for Disease Control and Prevention (CDC)</a:t>
            </a:r>
          </a:p>
          <a:p>
            <a:r>
              <a:rPr lang="en-US" sz="2800" dirty="0"/>
              <a:t>International:</a:t>
            </a:r>
            <a:r>
              <a:rPr lang="en-US" dirty="0" smtClean="0"/>
              <a:t>  </a:t>
            </a:r>
          </a:p>
          <a:p>
            <a:pPr lvl="1"/>
            <a:r>
              <a:rPr lang="en-US" sz="2400" dirty="0">
                <a:solidFill>
                  <a:srgbClr val="2A6D7D"/>
                </a:solidFill>
              </a:rPr>
              <a:t>Multiple Ministries of Health and the World Health Organization (WHO)</a:t>
            </a:r>
          </a:p>
        </p:txBody>
      </p:sp>
    </p:spTree>
    <p:extLst>
      <p:ext uri="{BB962C8B-B14F-4D97-AF65-F5344CB8AC3E}">
        <p14:creationId xmlns:p14="http://schemas.microsoft.com/office/powerpoint/2010/main" val="144011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Self-Educated or Uneducated?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“If he doesn’t have a brain, how did he get to be a professor?”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br>
              <a:rPr lang="en-US" dirty="0" smtClean="0"/>
            </a:br>
            <a:r>
              <a:rPr lang="en-US" dirty="0" smtClean="0"/>
              <a:t>		</a:t>
            </a:r>
            <a:r>
              <a:rPr lang="en-US" sz="2000" dirty="0"/>
              <a:t>University of California, Berkeley</a:t>
            </a:r>
          </a:p>
          <a:p>
            <a:pPr>
              <a:buNone/>
            </a:pPr>
            <a:r>
              <a:rPr lang="en-US" sz="2000" dirty="0"/>
              <a:t>			Epidemiology Graduate Student Satirical Skit</a:t>
            </a:r>
          </a:p>
          <a:p>
            <a:pPr>
              <a:buNone/>
            </a:pPr>
            <a:r>
              <a:rPr lang="en-US" sz="2000" dirty="0"/>
              <a:t>			Circa 1992</a:t>
            </a:r>
          </a:p>
        </p:txBody>
      </p:sp>
    </p:spTree>
    <p:extLst>
      <p:ext uri="{BB962C8B-B14F-4D97-AF65-F5344CB8AC3E}">
        <p14:creationId xmlns:p14="http://schemas.microsoft.com/office/powerpoint/2010/main" val="251266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“Education of Arthur Reingold”:  Other Life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9608" y="1647914"/>
            <a:ext cx="7498080" cy="46004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Hepatitis B transmitted by an oral surgeon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Effectiveness of Meningococcal A vaccine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Early detection of epidemics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Menstrual Toxic Shock Syndrome and tampons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Transmission of </a:t>
            </a:r>
            <a:r>
              <a:rPr lang="en-US" u="sng" dirty="0" smtClean="0"/>
              <a:t>M</a:t>
            </a:r>
            <a:r>
              <a:rPr lang="en-US" dirty="0" smtClean="0"/>
              <a:t>. </a:t>
            </a:r>
            <a:r>
              <a:rPr lang="en-US" u="sng" dirty="0" smtClean="0"/>
              <a:t>tuberculosis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76762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Hepatitis B transmitted by an oral surgeon, Connecticut, 1979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3526" y="1889329"/>
            <a:ext cx="7884162" cy="453938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3E5D78"/>
                </a:solidFill>
              </a:rPr>
              <a:t>Problem:  </a:t>
            </a:r>
            <a:br>
              <a:rPr lang="en-US" dirty="0" smtClean="0">
                <a:solidFill>
                  <a:srgbClr val="3E5D78"/>
                </a:solidFill>
              </a:rPr>
            </a:br>
            <a:r>
              <a:rPr lang="en-US" dirty="0" smtClean="0"/>
              <a:t>Routine case report forms for 3 patients with acute hepatitis B  - all mentioned recent dental work; when asked, all 3 patients had seen the same oral surgeon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>
                <a:solidFill>
                  <a:srgbClr val="3E5D78"/>
                </a:solidFill>
              </a:rPr>
              <a:t>Approach:</a:t>
            </a:r>
            <a:r>
              <a:rPr lang="en-US" dirty="0" smtClean="0"/>
              <a:t>  </a:t>
            </a:r>
            <a:br>
              <a:rPr lang="en-US" dirty="0" smtClean="0"/>
            </a:br>
            <a:r>
              <a:rPr lang="en-US" dirty="0" smtClean="0"/>
              <a:t>Historical cohort study of patients of the oral surgeon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0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ERtalkScan#3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1895" r="-1957"/>
          <a:stretch>
            <a:fillRect/>
          </a:stretch>
        </p:blipFill>
        <p:spPr>
          <a:xfrm rot="16200000">
            <a:off x="4053423" y="-791962"/>
            <a:ext cx="5092700" cy="8136455"/>
          </a:xfrm>
        </p:spPr>
      </p:pic>
    </p:spTree>
    <p:extLst>
      <p:ext uri="{BB962C8B-B14F-4D97-AF65-F5344CB8AC3E}">
        <p14:creationId xmlns:p14="http://schemas.microsoft.com/office/powerpoint/2010/main" val="275542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400" dirty="0"/>
              <a:t>Table 2.  Prevalence of seropositivity for markers of hepatitis B virus among non-institutionalized patients of a seropositive oral surgeon, by year of surgery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0107481"/>
              </p:ext>
            </p:extLst>
          </p:nvPr>
        </p:nvGraphicFramePr>
        <p:xfrm>
          <a:off x="901992" y="2063750"/>
          <a:ext cx="10388015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03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523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53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Year</a:t>
                      </a:r>
                      <a:endParaRPr lang="en-US" sz="2400" b="0" dirty="0">
                        <a:solidFill>
                          <a:srgbClr val="000000"/>
                        </a:solidFill>
                      </a:endParaRPr>
                    </a:p>
                  </a:txBody>
                  <a:tcPr marL="117197" marR="117197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No. of patients seropositive/no. tested (%)</a:t>
                      </a:r>
                      <a:endParaRPr lang="en-US" sz="2400" b="0" dirty="0">
                        <a:solidFill>
                          <a:srgbClr val="000000"/>
                        </a:solidFill>
                      </a:endParaRPr>
                    </a:p>
                  </a:txBody>
                  <a:tcPr marL="117197" marR="117197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 value*</a:t>
                      </a:r>
                      <a:endParaRPr lang="en-US" sz="2400" b="0" dirty="0">
                        <a:solidFill>
                          <a:srgbClr val="000000"/>
                        </a:solidFill>
                      </a:endParaRPr>
                    </a:p>
                  </a:txBody>
                  <a:tcPr marL="117197" marR="117197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1977</a:t>
                      </a:r>
                      <a:endParaRPr lang="en-US" sz="2400" dirty="0"/>
                    </a:p>
                  </a:txBody>
                  <a:tcPr marL="117197" marR="1171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4/84 (4.8)</a:t>
                      </a:r>
                      <a:endParaRPr lang="en-US" sz="2400" dirty="0"/>
                    </a:p>
                  </a:txBody>
                  <a:tcPr marL="117197" marR="117197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0.43</a:t>
                      </a:r>
                      <a:endParaRPr lang="en-US" sz="2400" dirty="0"/>
                    </a:p>
                  </a:txBody>
                  <a:tcPr marL="117197" marR="117197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1978</a:t>
                      </a:r>
                      <a:endParaRPr lang="en-US" sz="2400" dirty="0"/>
                    </a:p>
                  </a:txBody>
                  <a:tcPr marL="117197" marR="1171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15/204 (7.4)</a:t>
                      </a:r>
                      <a:endParaRPr lang="en-US" sz="2400" dirty="0"/>
                    </a:p>
                  </a:txBody>
                  <a:tcPr marL="117197" marR="117197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0.02</a:t>
                      </a:r>
                      <a:endParaRPr lang="en-US" sz="2400" dirty="0"/>
                    </a:p>
                  </a:txBody>
                  <a:tcPr marL="117197" marR="117197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1979</a:t>
                      </a:r>
                      <a:endParaRPr lang="en-US" sz="2400" dirty="0"/>
                    </a:p>
                  </a:txBody>
                  <a:tcPr marL="117197" marR="11719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33/223</a:t>
                      </a:r>
                      <a:r>
                        <a:rPr lang="en-US" sz="2400" baseline="0" dirty="0" smtClean="0"/>
                        <a:t> (14.8)</a:t>
                      </a:r>
                      <a:endParaRPr lang="en-US" sz="2400" dirty="0"/>
                    </a:p>
                  </a:txBody>
                  <a:tcPr marL="117197" marR="117197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0.00001</a:t>
                      </a:r>
                      <a:endParaRPr lang="en-US" sz="2400" dirty="0"/>
                    </a:p>
                  </a:txBody>
                  <a:tcPr marL="117197" marR="117197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01992" y="4317285"/>
            <a:ext cx="95534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NOTE.  Seropositivity was defined as the presence of hepatitis B surface antigen or antibody to hepatitis B surface antigen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*Calculated by binomial distribution.  The expected value was 4.0%.</a:t>
            </a:r>
          </a:p>
        </p:txBody>
      </p:sp>
    </p:spTree>
    <p:extLst>
      <p:ext uri="{BB962C8B-B14F-4D97-AF65-F5344CB8AC3E}">
        <p14:creationId xmlns:p14="http://schemas.microsoft.com/office/powerpoint/2010/main" val="34373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mpany background pre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ompany background presentation" id="{7C18907C-4901-42BD-8F2C-E63B32C9DCA3}" vid="{B4FC953D-0C69-4290-95E2-4EA0E2E67D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-Palatino Linotyp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9111A70-0198-4F40-BEFB-ADDC651BCC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Company meeting presentation</Template>
  <TotalTime>0</TotalTime>
  <Words>541</Words>
  <Application>Microsoft Macintosh PowerPoint</Application>
  <PresentationFormat>Custom</PresentationFormat>
  <Paragraphs>96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Company background presentation</vt:lpstr>
      <vt:lpstr>A Peripatetic Career Path</vt:lpstr>
      <vt:lpstr>Autodidact</vt:lpstr>
      <vt:lpstr>Arthur Reingold’s Education and Training</vt:lpstr>
      <vt:lpstr>Arthur Reingold’s Public Health Work Experience</vt:lpstr>
      <vt:lpstr>Self-Educated or Uneducated?</vt:lpstr>
      <vt:lpstr>The “Education of Arthur Reingold”:  Other Life Skills</vt:lpstr>
      <vt:lpstr>Hepatitis B transmitted by an oral surgeon, Connecticut, 1979</vt:lpstr>
      <vt:lpstr>PowerPoint Presentation</vt:lpstr>
      <vt:lpstr>Table 2.  Prevalence of seropositivity for markers of hepatitis B virus among non-institutionalized patients of a seropositive oral surgeon, by year of surgery</vt:lpstr>
      <vt:lpstr>PowerPoint Presentation</vt:lpstr>
      <vt:lpstr>PowerPoint Presentation</vt:lpstr>
      <vt:lpstr>Hepatitis B transmitted by an oral surgeon, Connecticut, 1979</vt:lpstr>
      <vt:lpstr>Epidemic Meningococcal Meningitis,  West Africa, 1982-1984</vt:lpstr>
      <vt:lpstr>Epidemic Meningococcal Meningitis,  West Africa, 1982-1984</vt:lpstr>
      <vt:lpstr>Epidemic Meningococcal Meningitis,  West Africa, 1982-1984</vt:lpstr>
      <vt:lpstr>Epidemic Meningococcal Meningitis, Nepal  (and back in West Africa), 1983-84 and beyond</vt:lpstr>
      <vt:lpstr>Epidemic Meningococcal Meningitis, Nepal (and back in West Africa), 1983-84 and beyond</vt:lpstr>
      <vt:lpstr>Epidemic Meningococcal Meningitis, Nepal (and back in West Africa), 1983-84 and beyond</vt:lpstr>
      <vt:lpstr>PowerPoint Presentation</vt:lpstr>
      <vt:lpstr>PowerPoint Presentation</vt:lpstr>
      <vt:lpstr>Epidemic Meningococcal Meningitis, Nepal (and back in West Africa), 1983-84 and beyond</vt:lpstr>
      <vt:lpstr>Menstrual Toxic Shock Syndrome and Tampons, 1980</vt:lpstr>
      <vt:lpstr>Menstrual Toxic Shock Syndrome &amp; Tampons, 1980</vt:lpstr>
      <vt:lpstr>PowerPoint Presentation</vt:lpstr>
      <vt:lpstr>PowerPoint Presentation</vt:lpstr>
      <vt:lpstr>PowerPoint Presentation</vt:lpstr>
      <vt:lpstr>Menstrual Toxic Shock Syndrome &amp; Tampons, 1980 (continued)</vt:lpstr>
      <vt:lpstr>Effect of HIV Infection on Transmission of M. tuberculosis, Dominican Republic, 1994-95</vt:lpstr>
      <vt:lpstr>Effect of HIV Infection on Transmission of M. tuberculosis, Dominican Republic, 1994-95</vt:lpstr>
      <vt:lpstr>Effect of HIV Infection on Transmission of M. tuberculosis, Dominican Republic, 1994-95</vt:lpstr>
      <vt:lpstr>Effect of HIV Infection on Transmission of M. tuberculosis, Dominican Republic,</vt:lpstr>
      <vt:lpstr>Summary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2017-09-27T22:21:15Z</dcterms:created>
  <dcterms:modified xsi:type="dcterms:W3CDTF">2018-01-16T21:01:39Z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TC034605109991</vt:lpwstr>
  </property>
</Properties>
</file>